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17" r:id="rId3"/>
    <p:sldId id="1020" r:id="rId4"/>
    <p:sldId id="1038" r:id="rId5"/>
    <p:sldId id="1022" r:id="rId6"/>
    <p:sldId id="1026" r:id="rId7"/>
    <p:sldId id="1041" r:id="rId8"/>
    <p:sldId id="1030" r:id="rId9"/>
    <p:sldId id="1055" r:id="rId10"/>
    <p:sldId id="1028" r:id="rId11"/>
    <p:sldId id="1056" r:id="rId12"/>
    <p:sldId id="1029" r:id="rId13"/>
    <p:sldId id="1042" r:id="rId14"/>
    <p:sldId id="1057" r:id="rId15"/>
    <p:sldId id="1032" r:id="rId16"/>
    <p:sldId id="1033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2CBBE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物理 必修 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相互作用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力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2820662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</a:rPr>
              <a:t>3</a:t>
            </a:r>
            <a:r>
              <a:rPr lang="en-US" altLang="zh-CN" sz="4800" b="0" dirty="0">
                <a:solidFill>
                  <a:srgbClr val="000000"/>
                </a:solidFill>
                <a:latin typeface="+mj-ea"/>
                <a:ea typeface="+mj-ea"/>
              </a:rPr>
              <a:t>.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牛顿第三定律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2.eps" descr="id:21474917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780437"/>
            <a:ext cx="764309" cy="2724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福建厦门期末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国际篮联三人篮球挑战赛雄安站比赛中，中国球队夺得冠军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如图所示为篮球比赛中击地传球的示意图，在篮球与地面接触的过程中，以下说法正确的是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地面对篮球的支持力是由于地面发生形变而产生的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地面对篮球的支持力与篮球的重力是一对相互作用力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地面对篮球的支持力与篮球对地面的压力大小相等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地面对篮球的支持力与篮球对地面的压力是一对平衡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ef594.jpg" descr="id:214749473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11430" y="2132856"/>
            <a:ext cx="3346450" cy="17741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279296" y="4685840"/>
            <a:ext cx="93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310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面对篮球的支持力是由于地面发生形变而产生的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地面对篮球的支持力与篮球对地面的压力是一对相互作用力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两个力等大、反向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764309" cy="272473"/>
          </a:xfrm>
          <a:prstGeom prst="rect">
            <a:avLst/>
          </a:prstGeom>
        </p:spPr>
      </p:pic>
      <p:pic>
        <p:nvPicPr>
          <p:cNvPr id="4" name="ef594.jpg" descr="id:21474947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2958" y="2276872"/>
            <a:ext cx="4032448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5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746120"/>
            <a:ext cx="11485848" cy="4454233"/>
          </a:xfrm>
          <a:prstGeom prst="rect">
            <a:avLst/>
          </a:prstGeom>
          <a:solidFill>
            <a:srgbClr val="E3F2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作用力和反作用力与平衡力的方法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根据受力物体进行判断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如果两个力作用在同一个物体上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一定不是作用力和反作用力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有可能是一对平衡力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根据力的性质进行判断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如果两个力的性质不同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一定不是作用力和反作用力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有可能是一对平衡力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根据力的特点进行判断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作用力和反作用力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等大、反向、共线、异体、同时、相互、同性质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平衡力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等大、反向、共线、同体、不一定同时、也不一定同性质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21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4644" y="908720"/>
            <a:ext cx="166751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74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327"/>
            <a:ext cx="981824" cy="34256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受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力分析的步骤和常用方法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受力分析的一般步骤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明确研究对象；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隔离物体，按顺序分析物体的受力；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画出受力示意图；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检查受力分析是否有误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75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142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受力分析的注意事项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只分析研究对象受到的力，不分析研究对象对其他物体施加的力；不要把作用在其他物体上的力，错误地认为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通过力的传递而作用在研究对象上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对于分析出的物体受到的每一个力，都必须明确其来源，即每一个力都应找出其施力物体，不能无中生有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受力应与物体的运动状态对应，物体所处的状态不同，其受力情况一般也不相同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例如放在水平车厢上的物体，车匀速运动时，车和物体间不存在摩擦力；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车加速运动时，物体受到的摩擦力向前；车减速运动时，物体受到的摩擦力向后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区分内力与外力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对几个物体组成的整体进行受力分析时，这几个物体间的作用力为内力，不能在受力分析图中出现；当把某一物体单独隔离出来分析时，原来的内力可能变成外力，要画在受力分析图中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1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3.eps" descr="id:21474917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37834"/>
            <a:ext cx="904076" cy="291022"/>
          </a:xfrm>
          <a:prstGeom prst="rect">
            <a:avLst/>
          </a:prstGeom>
        </p:spPr>
      </p:pic>
      <p:pic>
        <p:nvPicPr>
          <p:cNvPr id="6" name="24答案.eps" descr="id:2147491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935816"/>
            <a:ext cx="764309" cy="2724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的楔形物块静置在水平地面上，斜面倾角为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斜面上有一质量为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的物块，物块与斜面之间存在摩擦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恒力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沿斜面向上拉物块，使之匀速上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在物块运动的过程中，楔形物块始终保持静止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则地面对楔形物块的支持力为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cy01-642e.jpg" descr="id:21474947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423379" y="2523820"/>
            <a:ext cx="4329303" cy="19240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21243" y="48395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746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</a:t>
            </a: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物块和楔形物块整体为研究对象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受到重力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也可以根据隔离法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先分析小物块的受力情况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再根据相互作用力分析楔形物块的受力情况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但这种方法相比整体法更为复杂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因此在对多个物体进行受力分析时优先使用整体法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再分析各个部分的受力情况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、地面的支持力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和摩擦力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根据平衡条件得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地面对楔形物块的支持力为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/>
              <a:t>	</a:t>
            </a:r>
            <a:endParaRPr lang="zh-CN" altLang="en-US" dirty="0"/>
          </a:p>
        </p:txBody>
      </p:sp>
      <p:pic>
        <p:nvPicPr>
          <p:cNvPr id="7" name="箭头右下.eps" descr="id:21474948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9080" y="1422797"/>
            <a:ext cx="394970" cy="310515"/>
          </a:xfrm>
          <a:prstGeom prst="rect">
            <a:avLst/>
          </a:prstGeom>
        </p:spPr>
      </p:pic>
      <p:pic>
        <p:nvPicPr>
          <p:cNvPr id="8" name="cy01-643e.jpg" descr="id:214749479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92586" y="4110293"/>
            <a:ext cx="1623711" cy="239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8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20174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46326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作用力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和反作用力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937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两个物体之间的作用总是相互的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当一个物体对另一个物体施加了力，后一个物体一定同时对前一个物体也施加了力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物体间相互作用的这一对力，叫作作用力和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反作用力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牛顿第三定律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：两个物体之间的作用力和反作用力总是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方向相反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，作用在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同一条直线上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，负号说明作用力与反作用力的方向相反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意义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牛顿第三定律独立地反映了力学规律的一个重要侧面，定量地反映了物体间相互作用时彼此施力所遵循的规律，即作用力和反作用力定律，是后面要学习的牛顿第一、第二定律的重要补充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全面揭示了作用力和反作用力的关系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903525"/>
            <a:ext cx="1284475" cy="347879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受力的初步分析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受力分析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把指定的研究对象在特定的物理情境中所受到的所有外力找出来，并画出受力分析图，就是物体的受力分析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受力分析的两条思路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根据物体运动状态的变化来分析和判断其受力情况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下一章学习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根据各种力的特点，从相互作用的角度来分析物体的受力情况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61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牛顿第三定律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的理解与应用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作用力和反作用力的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要点破.eps" descr="id:21474916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59" y="1567519"/>
            <a:ext cx="959793" cy="337706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073345"/>
              </p:ext>
            </p:extLst>
          </p:nvPr>
        </p:nvGraphicFramePr>
        <p:xfrm>
          <a:off x="374260" y="2636912"/>
          <a:ext cx="11472442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236730">
                  <a:extLst>
                    <a:ext uri="{9D8B030D-6E8A-4147-A177-3AD203B41FA5}">
                      <a16:colId xmlns:a16="http://schemas.microsoft.com/office/drawing/2014/main" val="4003069871"/>
                    </a:ext>
                  </a:extLst>
                </a:gridCol>
                <a:gridCol w="10235712">
                  <a:extLst>
                    <a:ext uri="{9D8B030D-6E8A-4147-A177-3AD203B41FA5}">
                      <a16:colId xmlns:a16="http://schemas.microsoft.com/office/drawing/2014/main" val="13545638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三同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大小相同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性质相同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变化情况相同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78939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三异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方向不同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受力物体不同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产生效果不同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3951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三无关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与物体种类无关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与物体运动状态无关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与物体是否和其他物体存在相互作用无关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8878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683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浙江杭州萧山区期末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国宝大熊猫的一举一动备受大家的关注，其中北京动物园的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则是以高超的智商和翻墙事迹为人津津乐道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如图所示，大熊猫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静止在固定不动的树上小憩，下列说法正确的是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的重力和树对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的弹力是一对相互作用力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对树的弹力和树对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的支持力是一对平衡力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和树保持相对静止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所以它们之间没有摩擦力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对树的作用力竖直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16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8412" y="1013870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3" y="4896939"/>
            <a:ext cx="764309" cy="27247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5566" y="1844824"/>
            <a:ext cx="1944216" cy="274687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63209" y="48023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813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的重力和树对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的弹力的受力物体都是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不是一对相互作用力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对树的弹力和树对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的支持力是一对相互作用力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若树干倾斜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和树之间存在摩擦力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的作用力与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的重力平衡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二者等大、反向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对树的作用力竖直向下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764309" cy="27247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094" y="3501008"/>
            <a:ext cx="2016224" cy="284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08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相互作用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力与平衡力的比较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在分析物体的受力情况时，不要把某个力的反作用力跟这个力的平衡力混淆，要注意区分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相互作用力与平衡力的比较如表所示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504447"/>
              </p:ext>
            </p:extLst>
          </p:nvPr>
        </p:nvGraphicFramePr>
        <p:xfrm>
          <a:off x="360854" y="2492896"/>
          <a:ext cx="11485847" cy="3938932"/>
        </p:xfrm>
        <a:graphic>
          <a:graphicData uri="http://schemas.openxmlformats.org/drawingml/2006/table">
            <a:tbl>
              <a:tblPr firstRow="1" firstCol="1" bandRow="1"/>
              <a:tblGrid>
                <a:gridCol w="981824">
                  <a:extLst>
                    <a:ext uri="{9D8B030D-6E8A-4147-A177-3AD203B41FA5}">
                      <a16:colId xmlns:a16="http://schemas.microsoft.com/office/drawing/2014/main" val="1511262108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744825111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3573083826"/>
                    </a:ext>
                  </a:extLst>
                </a:gridCol>
                <a:gridCol w="4959407">
                  <a:extLst>
                    <a:ext uri="{9D8B030D-6E8A-4147-A177-3AD203B41FA5}">
                      <a16:colId xmlns:a16="http://schemas.microsoft.com/office/drawing/2014/main" val="3659553462"/>
                    </a:ext>
                  </a:extLst>
                </a:gridCol>
              </a:tblGrid>
              <a:tr h="318884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相互作用力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平衡力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053563"/>
                  </a:ext>
                </a:extLst>
              </a:tr>
              <a:tr h="637768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受力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两个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相互作用的物体上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同一个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物体上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795162"/>
                  </a:ext>
                </a:extLst>
              </a:tr>
              <a:tr h="7174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依赖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关系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同时产生、同时消失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不一定同时产生、也不一定同时消失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4665107"/>
                  </a:ext>
                </a:extLst>
              </a:tr>
              <a:tr h="119573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叠加性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两力作用效果不可抵消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不可叠加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不可求合力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两力作用效果可相互抵消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可叠加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合力为零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5947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25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124642"/>
              </p:ext>
            </p:extLst>
          </p:nvPr>
        </p:nvGraphicFramePr>
        <p:xfrm>
          <a:off x="366840" y="836713"/>
          <a:ext cx="1144927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402847">
                  <a:extLst>
                    <a:ext uri="{9D8B030D-6E8A-4147-A177-3AD203B41FA5}">
                      <a16:colId xmlns:a16="http://schemas.microsoft.com/office/drawing/2014/main" val="4271158700"/>
                    </a:ext>
                  </a:extLst>
                </a:gridCol>
                <a:gridCol w="1445199">
                  <a:extLst>
                    <a:ext uri="{9D8B030D-6E8A-4147-A177-3AD203B41FA5}">
                      <a16:colId xmlns:a16="http://schemas.microsoft.com/office/drawing/2014/main" val="404594196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786373639"/>
                    </a:ext>
                  </a:extLst>
                </a:gridCol>
                <a:gridCol w="6080946">
                  <a:extLst>
                    <a:ext uri="{9D8B030D-6E8A-4147-A177-3AD203B41FA5}">
                      <a16:colId xmlns:a16="http://schemas.microsoft.com/office/drawing/2014/main" val="1743614699"/>
                    </a:ext>
                  </a:extLst>
                </a:gridCol>
              </a:tblGrid>
              <a:tr h="41371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相互作用力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平衡力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0199612"/>
                  </a:ext>
                </a:extLst>
              </a:tr>
              <a:tr h="7750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力的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一定是同性质的力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性质不一定相同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484231"/>
                  </a:ext>
                </a:extLst>
              </a:tr>
              <a:tr h="82742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大小、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都是大小相等、方向相反、作用在同一条直线上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804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349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1341</Words>
  <Application>Microsoft Office PowerPoint</Application>
  <PresentationFormat>自定义</PresentationFormat>
  <Paragraphs>94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412</cp:revision>
  <dcterms:created xsi:type="dcterms:W3CDTF">2020-11-06T05:24:00Z</dcterms:created>
  <dcterms:modified xsi:type="dcterms:W3CDTF">2025-06-17T22:36:06Z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